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70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511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0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9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6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55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0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63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2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2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7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6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B9DB16F-46C7-48D6-AB31-50EE8A61D2F5}" type="datetimeFigureOut">
              <a:rPr lang="en-US" smtClean="0"/>
              <a:pPr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7FD0CE2-CA63-4313-AAA6-784EF4A8525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83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D01C3-43D5-D7E5-43C1-00657FA38E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7200" dirty="0">
                <a:latin typeface="+mj-ea"/>
              </a:rPr>
              <a:t>지원기 </a:t>
            </a:r>
            <a:r>
              <a:rPr lang="en-US" altLang="ko-KR" sz="7200" dirty="0">
                <a:latin typeface="+mj-ea"/>
              </a:rPr>
              <a:t>22</a:t>
            </a:r>
            <a:r>
              <a:rPr lang="ko-KR" altLang="en-US" sz="7200" dirty="0">
                <a:latin typeface="+mj-ea"/>
              </a:rPr>
              <a:t>주</a:t>
            </a:r>
            <a:br>
              <a:rPr lang="en-US" altLang="ko-KR" dirty="0"/>
            </a:br>
            <a:r>
              <a:rPr lang="ko-KR" altLang="en-US" sz="2800" dirty="0"/>
              <a:t>하면서</a:t>
            </a:r>
            <a:r>
              <a:rPr lang="en-US" altLang="ko-KR" sz="2800" dirty="0"/>
              <a:t>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C7EEC-BBF2-9A8F-C05D-53FE2F5A2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4492943"/>
            <a:ext cx="10058400" cy="1143000"/>
          </a:xfrm>
        </p:spPr>
        <p:txBody>
          <a:bodyPr/>
          <a:lstStyle/>
          <a:p>
            <a:r>
              <a:rPr lang="ko-KR" altLang="en-US" dirty="0"/>
              <a:t>이경숙 글라라</a:t>
            </a:r>
            <a:r>
              <a:rPr lang="en-US" altLang="ko-KR" dirty="0"/>
              <a:t>             </a:t>
            </a:r>
          </a:p>
          <a:p>
            <a:r>
              <a:rPr lang="en-US" altLang="ko-KR" dirty="0"/>
              <a:t>June 30, 2023</a:t>
            </a:r>
          </a:p>
          <a:p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D624A7-68D6-2C2F-0487-80D0D2C94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313" y="2126644"/>
            <a:ext cx="3453407" cy="219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124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5400" dirty="0"/>
              <a:t>12</a:t>
            </a:r>
            <a:r>
              <a:rPr lang="ko-KR" altLang="en-US" sz="5400" dirty="0"/>
              <a:t>주 마칠무렵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 </a:t>
            </a:r>
            <a:r>
              <a:rPr lang="en-US" altLang="ko-KR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2</a:t>
            </a: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주 전부터 수련기 선택에 대한 식별을 하게 한다</a:t>
            </a:r>
            <a:endParaRPr lang="en-US" altLang="ko-KR" sz="28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마지막 모임때 </a:t>
            </a:r>
            <a:r>
              <a:rPr lang="en-US" altLang="ko-KR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10</a:t>
            </a: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주 가이드</a:t>
            </a:r>
            <a:r>
              <a:rPr lang="en-US" altLang="ko-KR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, </a:t>
            </a: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공동체 간부</a:t>
            </a:r>
            <a:r>
              <a:rPr lang="en-US" altLang="ko-KR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, </a:t>
            </a: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양성 코디를 초대하고 함께 식별 결과를 듣는다</a:t>
            </a:r>
            <a:endParaRPr lang="en-US" altLang="ko-KR" sz="28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수련기 가이드를소개하고</a:t>
            </a: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교재 준비를 확인한다</a:t>
            </a:r>
            <a:endParaRPr lang="en-US" altLang="ko-KR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 수련기부터 회비 납부의 의무가 있다는 것을 알린다</a:t>
            </a:r>
            <a:endParaRPr lang="en-US" altLang="ko-KR" sz="28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08921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/>
              <a:t>두가지 사례 나누기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 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사례</a:t>
            </a: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</a:t>
            </a:r>
            <a:r>
              <a:rPr lang="en-US" altLang="ko-KR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1</a:t>
            </a:r>
          </a:p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사례</a:t>
            </a:r>
            <a:r>
              <a:rPr lang="ko-KR" altLang="en-US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</a:t>
            </a:r>
            <a:r>
              <a:rPr lang="en-US" altLang="ko-KR" sz="28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2</a:t>
            </a:r>
          </a:p>
          <a:p>
            <a:pPr marL="0" indent="0" fontAlgn="base">
              <a:lnSpc>
                <a:spcPct val="100000"/>
              </a:lnSpc>
              <a:spcAft>
                <a:spcPts val="0"/>
              </a:spcAft>
              <a:buNone/>
            </a:pPr>
            <a:endParaRPr lang="en-US" altLang="ko-KR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0" indent="0" fontAlgn="base">
              <a:lnSpc>
                <a:spcPct val="100000"/>
              </a:lnSpc>
              <a:spcAft>
                <a:spcPts val="0"/>
              </a:spcAft>
              <a:buNone/>
            </a:pPr>
            <a:endParaRPr lang="en-US" altLang="ko-KR" sz="28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02472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8039" y="728972"/>
            <a:ext cx="10058400" cy="3566160"/>
          </a:xfrm>
        </p:spPr>
        <p:txBody>
          <a:bodyPr>
            <a:normAutofit/>
          </a:bodyPr>
          <a:lstStyle/>
          <a:p>
            <a:r>
              <a:rPr lang="ko-KR" altLang="en-US" sz="4800" dirty="0"/>
              <a:t>감사합니다</a:t>
            </a:r>
            <a:r>
              <a:rPr lang="en-US" altLang="ko-KR" sz="4800" dirty="0"/>
              <a:t>!</a:t>
            </a:r>
            <a:endParaRPr lang="ko-KR" alt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Aft>
                <a:spcPts val="0"/>
              </a:spcAft>
              <a:buNone/>
            </a:pPr>
            <a:endParaRPr lang="en-US" altLang="ko-KR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0" indent="0" fontAlgn="base">
              <a:lnSpc>
                <a:spcPct val="100000"/>
              </a:lnSpc>
              <a:spcAft>
                <a:spcPts val="0"/>
              </a:spcAft>
              <a:buNone/>
            </a:pPr>
            <a:endParaRPr lang="en-US" altLang="ko-KR" sz="28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3649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Orientation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9350864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sz="3600" dirty="0"/>
              <a:t> </a:t>
            </a:r>
            <a:r>
              <a:rPr lang="ko-KR" altLang="en-US" sz="3200" b="0" i="0" u="none" strike="noStrike" dirty="0">
                <a:solidFill>
                  <a:srgbClr val="000000"/>
                </a:solidFill>
                <a:effectLst/>
              </a:rPr>
              <a:t>환영 인사</a:t>
            </a:r>
            <a:endParaRPr lang="en-US" altLang="ko-KR" sz="3200" b="0" i="0" u="none" strike="noStrike" dirty="0">
              <a:solidFill>
                <a:srgbClr val="000000"/>
              </a:solidFill>
              <a:effectLst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rgbClr val="000000"/>
                </a:solidFill>
              </a:rPr>
              <a:t> 지원자 소개</a:t>
            </a:r>
            <a:r>
              <a:rPr lang="en-US" altLang="ko-KR" sz="3200" dirty="0">
                <a:solidFill>
                  <a:srgbClr val="000000"/>
                </a:solidFill>
              </a:rPr>
              <a:t>, </a:t>
            </a:r>
            <a:r>
              <a:rPr lang="ko-KR" altLang="en-US" sz="3200" dirty="0">
                <a:solidFill>
                  <a:srgbClr val="000000"/>
                </a:solidFill>
              </a:rPr>
              <a:t>가이드 소개</a:t>
            </a:r>
            <a:endParaRPr lang="en-US" altLang="ko-KR" sz="32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ko-KR" sz="3200" dirty="0">
                <a:solidFill>
                  <a:srgbClr val="000000"/>
                </a:solidFill>
              </a:rPr>
              <a:t> CLC </a:t>
            </a:r>
            <a:r>
              <a:rPr lang="ko-KR" altLang="en-US" sz="3200" dirty="0">
                <a:solidFill>
                  <a:srgbClr val="000000"/>
                </a:solidFill>
              </a:rPr>
              <a:t>소개</a:t>
            </a:r>
            <a:r>
              <a:rPr lang="en-US" altLang="ko-KR" sz="3200" dirty="0">
                <a:solidFill>
                  <a:srgbClr val="000000"/>
                </a:solidFill>
              </a:rPr>
              <a:t>, </a:t>
            </a:r>
            <a:r>
              <a:rPr lang="ko-KR" altLang="en-US" sz="3200" dirty="0">
                <a:solidFill>
                  <a:srgbClr val="000000"/>
                </a:solidFill>
              </a:rPr>
              <a:t>지원기 과정과 교재 안내</a:t>
            </a:r>
            <a:endParaRPr lang="en-US" altLang="ko-KR" sz="32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US" altLang="ko-KR" sz="3600" i="1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ko-KR" altLang="en-US" sz="2400" i="1" dirty="0">
                <a:solidFill>
                  <a:srgbClr val="000000"/>
                </a:solidFill>
              </a:rPr>
              <a:t>이 과정이 끝나고나면 바로 모임 날짜를 정하고 공동체와 함께하는의미로 카톡방에 의장님 </a:t>
            </a:r>
            <a:r>
              <a:rPr lang="en-US" altLang="ko-KR" sz="2400" i="1" dirty="0">
                <a:solidFill>
                  <a:srgbClr val="000000"/>
                </a:solidFill>
              </a:rPr>
              <a:t>, </a:t>
            </a:r>
            <a:r>
              <a:rPr lang="ko-KR" altLang="en-US" sz="2400" i="1" dirty="0">
                <a:solidFill>
                  <a:srgbClr val="000000"/>
                </a:solidFill>
              </a:rPr>
              <a:t>양성코디</a:t>
            </a:r>
            <a:r>
              <a:rPr lang="en-US" altLang="ko-KR" sz="2400" i="1" dirty="0">
                <a:solidFill>
                  <a:srgbClr val="000000"/>
                </a:solidFill>
              </a:rPr>
              <a:t>, </a:t>
            </a:r>
            <a:r>
              <a:rPr lang="ko-KR" altLang="en-US" sz="2400" i="1" dirty="0">
                <a:solidFill>
                  <a:srgbClr val="000000"/>
                </a:solidFill>
              </a:rPr>
              <a:t>함께할 가이드</a:t>
            </a:r>
            <a:r>
              <a:rPr lang="en-US" altLang="ko-KR" sz="2400" i="1" dirty="0">
                <a:solidFill>
                  <a:srgbClr val="000000"/>
                </a:solidFill>
              </a:rPr>
              <a:t>, </a:t>
            </a:r>
            <a:r>
              <a:rPr lang="ko-KR" altLang="en-US" sz="2400" i="1" dirty="0">
                <a:solidFill>
                  <a:srgbClr val="000000"/>
                </a:solidFill>
              </a:rPr>
              <a:t>인턴을  초대합니다</a:t>
            </a:r>
          </a:p>
          <a:p>
            <a:pPr>
              <a:buFont typeface="Wingdings" panose="05000000000000000000" pitchFamily="2" charset="2"/>
              <a:buChar char="§"/>
            </a:pPr>
            <a:endParaRPr lang="ko-KR" altLang="en-US" sz="3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sz="4000" dirty="0"/>
          </a:p>
        </p:txBody>
      </p:sp>
    </p:spTree>
    <p:extLst>
      <p:ext uri="{BB962C8B-B14F-4D97-AF65-F5344CB8AC3E}">
        <p14:creationId xmlns:p14="http://schemas.microsoft.com/office/powerpoint/2010/main" val="1120256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/>
              <a:t>첫 모임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4000" dirty="0"/>
              <a:t> </a:t>
            </a:r>
            <a:r>
              <a:rPr lang="ko-KR" altLang="en-US" sz="3600" b="0" i="0" u="none" strike="noStrike" dirty="0">
                <a:solidFill>
                  <a:srgbClr val="000000"/>
                </a:solidFill>
                <a:effectLst/>
              </a:rPr>
              <a:t> 준비없이 편안하게 오게한다</a:t>
            </a:r>
            <a:r>
              <a:rPr lang="en-US" altLang="ko-KR" sz="3600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3600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ko-KR" altLang="en-US" sz="3600" b="0" i="0" u="none" strike="noStrike" dirty="0">
                <a:solidFill>
                  <a:srgbClr val="000000"/>
                </a:solidFill>
                <a:effectLst/>
              </a:rPr>
              <a:t>자신을 알리는 세가지와 공동체 체험</a:t>
            </a:r>
            <a:r>
              <a:rPr lang="en-US" altLang="ko-KR" sz="3600" b="0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ko-KR" altLang="en-US" sz="3600" b="0" i="0" u="none" strike="noStrike" dirty="0">
                <a:solidFill>
                  <a:srgbClr val="000000"/>
                </a:solidFill>
                <a:effectLst/>
              </a:rPr>
              <a:t>그룹에대한 </a:t>
            </a:r>
            <a:r>
              <a:rPr lang="ko-KR" altLang="en-US" sz="3600" dirty="0">
                <a:solidFill>
                  <a:srgbClr val="000000"/>
                </a:solidFill>
              </a:rPr>
              <a:t>기대를 나눔</a:t>
            </a:r>
            <a:r>
              <a:rPr lang="en-US" altLang="ko-KR" sz="3600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3600" dirty="0">
                <a:solidFill>
                  <a:srgbClr val="000000"/>
                </a:solidFill>
              </a:rPr>
              <a:t> </a:t>
            </a:r>
            <a:r>
              <a:rPr lang="ko-KR" altLang="en-US" sz="3600" dirty="0">
                <a:solidFill>
                  <a:srgbClr val="000000"/>
                </a:solidFill>
              </a:rPr>
              <a:t>구하는 은총과 시작 기도를 함께 낭송한다</a:t>
            </a:r>
            <a:r>
              <a:rPr lang="en-US" altLang="ko-KR" sz="3600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3600" dirty="0">
                <a:solidFill>
                  <a:srgbClr val="000000"/>
                </a:solidFill>
              </a:rPr>
              <a:t> 자료중 한 성경 말씀을 택해서 두사람이 읽고 그 자리에서 </a:t>
            </a:r>
            <a:r>
              <a:rPr lang="en-US" altLang="ko-KR" sz="3600" dirty="0">
                <a:solidFill>
                  <a:srgbClr val="000000"/>
                </a:solidFill>
              </a:rPr>
              <a:t>10</a:t>
            </a:r>
            <a:r>
              <a:rPr lang="ko-KR" altLang="en-US" sz="3600" dirty="0">
                <a:solidFill>
                  <a:srgbClr val="000000"/>
                </a:solidFill>
              </a:rPr>
              <a:t>분 묵상하고  나눔을한다</a:t>
            </a:r>
            <a:endParaRPr lang="en-US" altLang="ko-KR" sz="36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3600" dirty="0">
                <a:solidFill>
                  <a:srgbClr val="000000"/>
                </a:solidFill>
              </a:rPr>
              <a:t> 길잡이로 기도의 틀을 설명 한다</a:t>
            </a:r>
            <a:r>
              <a:rPr lang="en-US" altLang="ko-KR" sz="3600" dirty="0">
                <a:solidFill>
                  <a:srgbClr val="000000"/>
                </a:solidFill>
              </a:rPr>
              <a:t>.</a:t>
            </a:r>
            <a:endParaRPr lang="ko-KR" altLang="en-US" sz="3600" dirty="0">
              <a:solidFill>
                <a:srgbClr val="0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sz="4000" dirty="0"/>
          </a:p>
        </p:txBody>
      </p:sp>
    </p:spTree>
    <p:extLst>
      <p:ext uri="{BB962C8B-B14F-4D97-AF65-F5344CB8AC3E}">
        <p14:creationId xmlns:p14="http://schemas.microsoft.com/office/powerpoint/2010/main" val="3238708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/>
              <a:t>기도의 틀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3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준비기도</a:t>
            </a:r>
            <a:endParaRPr lang="en-US" altLang="ko-KR" sz="36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성경읽기 </a:t>
            </a: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3</a:t>
            </a: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번</a:t>
            </a: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, </a:t>
            </a: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요점 잡기 </a:t>
            </a: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2~3</a:t>
            </a: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개</a:t>
            </a: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, </a:t>
            </a: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청할 은총 준비 </a:t>
            </a: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(15</a:t>
            </a: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분 </a:t>
            </a: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3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</a:t>
            </a:r>
            <a:r>
              <a:rPr lang="ko-KR" altLang="en-US" sz="3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본 기도 </a:t>
            </a:r>
            <a:endParaRPr lang="en-US" altLang="ko-KR" sz="36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 현존 의식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청하는 은총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기도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담화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마침기도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 (45</a:t>
            </a: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분 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~ 1</a:t>
            </a: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시간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3600" dirty="0">
                <a:solidFill>
                  <a:srgbClr val="000000"/>
                </a:solidFill>
                <a:latin typeface="+mj-ea"/>
                <a:ea typeface="+mj-ea"/>
              </a:rPr>
              <a:t>기도 성찰</a:t>
            </a:r>
            <a:endParaRPr lang="en-US" altLang="ko-KR" sz="3600" dirty="0">
              <a:solidFill>
                <a:srgbClr val="000000"/>
              </a:solidFill>
              <a:latin typeface="+mj-ea"/>
              <a:ea typeface="+mj-ea"/>
            </a:endParaRP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 기도가 끝난 후 돌아보기 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(15</a:t>
            </a:r>
            <a:r>
              <a:rPr lang="ko-KR" altLang="en-US" sz="2600" dirty="0">
                <a:solidFill>
                  <a:srgbClr val="000000"/>
                </a:solidFill>
                <a:latin typeface="+mj-ea"/>
                <a:ea typeface="+mj-ea"/>
              </a:rPr>
              <a:t>분</a:t>
            </a:r>
            <a:r>
              <a:rPr lang="en-US" altLang="ko-KR" sz="2600" dirty="0">
                <a:solidFill>
                  <a:srgbClr val="000000"/>
                </a:solidFill>
                <a:latin typeface="+mj-ea"/>
                <a:ea typeface="+mj-ea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72346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/>
              <a:t>기도를 위한 사전 준비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6922457" cy="327490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기도 할 장소 </a:t>
            </a:r>
            <a:r>
              <a:rPr lang="en-US" altLang="ko-KR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setting </a:t>
            </a:r>
            <a:r>
              <a:rPr lang="ko-KR" altLang="en-US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하기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언제 할 것인지 </a:t>
            </a:r>
            <a:r>
              <a:rPr lang="en-US" altLang="ko-KR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(</a:t>
            </a:r>
            <a:r>
              <a:rPr lang="ko-KR" altLang="en-US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새벽</a:t>
            </a:r>
            <a:r>
              <a:rPr lang="en-US" altLang="ko-KR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, </a:t>
            </a:r>
            <a:r>
              <a:rPr lang="ko-KR" altLang="en-US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오전</a:t>
            </a:r>
            <a:r>
              <a:rPr lang="en-US" altLang="ko-KR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, </a:t>
            </a:r>
            <a:r>
              <a:rPr lang="ko-KR" altLang="en-US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오후</a:t>
            </a:r>
            <a:r>
              <a:rPr lang="en-US" altLang="ko-KR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..)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32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편안하게 기도할 자세 찾기</a:t>
            </a:r>
          </a:p>
        </p:txBody>
      </p:sp>
    </p:spTree>
    <p:extLst>
      <p:ext uri="{BB962C8B-B14F-4D97-AF65-F5344CB8AC3E}">
        <p14:creationId xmlns:p14="http://schemas.microsoft.com/office/powerpoint/2010/main" val="233582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/>
              <a:t>모임 진행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17742"/>
            <a:ext cx="10058400" cy="4023360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Check-in: </a:t>
            </a: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모임을 시작하기전에 자신의 현제의 느낌을 나눈다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 성경 읽기</a:t>
            </a: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, </a:t>
            </a: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청하는 은총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 1</a:t>
            </a:r>
            <a:r>
              <a:rPr lang="en-US" altLang="ko-KR" sz="2400" baseline="30000" dirty="0">
                <a:solidFill>
                  <a:srgbClr val="000000"/>
                </a:solidFill>
                <a:latin typeface="+mj-ea"/>
                <a:ea typeface="+mj-ea"/>
              </a:rPr>
              <a:t>st</a:t>
            </a: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 Round: </a:t>
            </a: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성찰된 자신의 기도를 나눈다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</a:t>
            </a:r>
            <a:r>
              <a:rPr lang="en-US" altLang="ko-KR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2</a:t>
            </a:r>
            <a:r>
              <a:rPr lang="en-US" altLang="ko-KR" sz="2400" b="0" i="0" u="none" strike="noStrike" baseline="30000" dirty="0">
                <a:solidFill>
                  <a:srgbClr val="000000"/>
                </a:solidFill>
                <a:effectLst/>
                <a:latin typeface="+mj-ea"/>
                <a:ea typeface="+mj-ea"/>
              </a:rPr>
              <a:t>nd</a:t>
            </a: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 Round: </a:t>
            </a: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다른 사람의 나눔을 듣고 내 마음이 움직인 부분을 나눈다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</a:t>
            </a:r>
            <a:r>
              <a:rPr lang="en-US" altLang="ko-KR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3</a:t>
            </a:r>
            <a:r>
              <a:rPr lang="en-US" altLang="ko-KR" sz="2400" b="0" i="0" u="none" strike="noStrike" baseline="30000" dirty="0">
                <a:solidFill>
                  <a:srgbClr val="000000"/>
                </a:solidFill>
                <a:effectLst/>
                <a:latin typeface="+mj-ea"/>
                <a:ea typeface="+mj-ea"/>
              </a:rPr>
              <a:t>rd</a:t>
            </a: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 Round: </a:t>
            </a: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공동체에 주시는 말씀을나눈다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ko-KR" altLang="en-US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모임성찰에 대한 실질적 참여 권함</a:t>
            </a:r>
            <a:endParaRPr lang="en-US" altLang="ko-KR" sz="24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 Check-out: </a:t>
            </a: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처음 들어왔을 때의 마음을 생각하고</a:t>
            </a: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,</a:t>
            </a: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마칠때 의 느낌을 나눈다</a:t>
            </a:r>
            <a:endParaRPr lang="en-US" altLang="ko-KR" sz="24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20250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5400" dirty="0">
                <a:latin typeface="+mj-ea"/>
              </a:rPr>
              <a:t>Zoom </a:t>
            </a:r>
            <a:r>
              <a:rPr lang="ko-KR" altLang="en-US" sz="5400" dirty="0">
                <a:latin typeface="+mj-ea"/>
              </a:rPr>
              <a:t>사용에 대하여</a:t>
            </a:r>
            <a:endParaRPr lang="en-US" sz="5400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305" y="1935674"/>
            <a:ext cx="4778864" cy="4023360"/>
          </a:xfrm>
        </p:spPr>
        <p:txBody>
          <a:bodyPr numCol="1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ko-KR" altLang="en-US" sz="320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장점 </a:t>
            </a:r>
            <a:r>
              <a:rPr lang="en-US" altLang="ko-KR" sz="320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(</a:t>
            </a:r>
            <a:r>
              <a:rPr lang="ko-KR" altLang="en-US" sz="320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좋은 점</a:t>
            </a:r>
            <a:r>
              <a:rPr lang="en-US" altLang="ko-KR" sz="320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참여도 높임</a:t>
            </a:r>
            <a:endParaRPr lang="en-US" altLang="ko-KR" sz="24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지역에 상관없이 모임을 할 수 있다는 것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오고 가는 시간과 비용 절약</a:t>
            </a:r>
            <a:endParaRPr lang="en-US" altLang="ko-KR" sz="24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많은 사람이 함께할 수 있다</a:t>
            </a:r>
            <a:endParaRPr lang="en-US" altLang="ko-KR" sz="24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ko-KR" sz="32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ko-KR" sz="32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en-US" altLang="ko-KR" sz="24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en-US" altLang="ko-KR" sz="2400" b="0" i="0" u="none" strike="noStrike" dirty="0">
              <a:solidFill>
                <a:srgbClr val="000000"/>
              </a:solidFill>
              <a:effectLst/>
              <a:latin typeface="+mj-ea"/>
              <a:ea typeface="+mj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1C844BF-B80F-97EA-16FB-8FF789F07072}"/>
              </a:ext>
            </a:extLst>
          </p:cNvPr>
          <p:cNvSpPr txBox="1">
            <a:spLocks/>
          </p:cNvSpPr>
          <p:nvPr/>
        </p:nvSpPr>
        <p:spPr>
          <a:xfrm>
            <a:off x="6310864" y="1922474"/>
            <a:ext cx="5546356" cy="4338152"/>
          </a:xfrm>
          <a:prstGeom prst="rect">
            <a:avLst/>
          </a:prstGeom>
        </p:spPr>
        <p:txBody>
          <a:bodyPr vert="horz" lIns="0" tIns="45720" rIns="0" bIns="45720" numCol="1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Calibri" panose="020F0502020204030204" pitchFamily="34" charset="0"/>
              <a:buNone/>
            </a:pPr>
            <a:r>
              <a:rPr lang="ko-KR" altLang="en-US" sz="3200" dirty="0">
                <a:solidFill>
                  <a:srgbClr val="000000"/>
                </a:solidFill>
                <a:latin typeface="+mj-ea"/>
                <a:ea typeface="+mj-ea"/>
              </a:rPr>
              <a:t>단점</a:t>
            </a:r>
            <a:r>
              <a:rPr lang="en-US" altLang="ko-KR" sz="3200" dirty="0">
                <a:solidFill>
                  <a:srgbClr val="000000"/>
                </a:solidFill>
                <a:latin typeface="+mj-ea"/>
                <a:ea typeface="+mj-ea"/>
              </a:rPr>
              <a:t> (</a:t>
            </a:r>
            <a:r>
              <a:rPr lang="ko-KR" altLang="en-US" sz="3200" dirty="0">
                <a:solidFill>
                  <a:srgbClr val="000000"/>
                </a:solidFill>
                <a:latin typeface="+mj-ea"/>
                <a:ea typeface="+mj-ea"/>
              </a:rPr>
              <a:t>어려운 점</a:t>
            </a:r>
            <a:r>
              <a:rPr lang="en-US" altLang="ko-KR" sz="3200" dirty="0">
                <a:solidFill>
                  <a:srgbClr val="000000"/>
                </a:solidFill>
                <a:latin typeface="+mj-ea"/>
                <a:ea typeface="+mj-ea"/>
              </a:rPr>
              <a:t>) 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 정서적인 면에서의 어려움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2400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표정을 잘 읽을 수 없다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 가이드로서도 한 사람을 이해하는데 시간이 오래 걸린다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ko-KR" altLang="en-US" sz="2400" dirty="0">
                <a:solidFill>
                  <a:srgbClr val="000000"/>
                </a:solidFill>
                <a:latin typeface="+mj-ea"/>
                <a:ea typeface="+mj-ea"/>
              </a:rPr>
              <a:t> 화상으로 얼굴만 보다가 실제 만나면 완전히다르다</a:t>
            </a: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en-US" altLang="ko-KR" sz="24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8F7213-FDAD-4DA6-2129-47A253C8F988}"/>
              </a:ext>
            </a:extLst>
          </p:cNvPr>
          <p:cNvCxnSpPr/>
          <p:nvPr/>
        </p:nvCxnSpPr>
        <p:spPr>
          <a:xfrm>
            <a:off x="5746229" y="2001630"/>
            <a:ext cx="0" cy="39574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1949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5400" dirty="0"/>
              <a:t>지원기 </a:t>
            </a:r>
            <a:r>
              <a:rPr lang="en-US" altLang="ko-KR" sz="5400" dirty="0"/>
              <a:t>10</a:t>
            </a:r>
            <a:r>
              <a:rPr lang="ko-KR" altLang="en-US" sz="5400" dirty="0"/>
              <a:t>주 마칠 무렵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지원기 </a:t>
            </a: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10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주 중 </a:t>
            </a: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3 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주 전쯤 </a:t>
            </a: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12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주 피정을 진행할 가이드 초대</a:t>
            </a:r>
            <a:endParaRPr lang="en-US" altLang="ko-KR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 10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주 마지막 모임때 </a:t>
            </a: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CLC 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소개와 </a:t>
            </a: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12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주 피정 자료 소개</a:t>
            </a:r>
            <a:endParaRPr lang="en-US" altLang="ko-KR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sz="2800" dirty="0">
                <a:solidFill>
                  <a:srgbClr val="000000"/>
                </a:solidFill>
                <a:latin typeface="+mj-ea"/>
                <a:ea typeface="+mj-ea"/>
              </a:rPr>
              <a:t> 12</a:t>
            </a:r>
            <a:r>
              <a:rPr lang="ko-KR" altLang="en-US" sz="2800" dirty="0">
                <a:solidFill>
                  <a:srgbClr val="000000"/>
                </a:solidFill>
                <a:latin typeface="+mj-ea"/>
                <a:ea typeface="+mj-ea"/>
              </a:rPr>
              <a:t>주를 할 것인지에 대한 식별 결과 나눔</a:t>
            </a:r>
          </a:p>
        </p:txBody>
      </p:sp>
    </p:spTree>
    <p:extLst>
      <p:ext uri="{BB962C8B-B14F-4D97-AF65-F5344CB8AC3E}">
        <p14:creationId xmlns:p14="http://schemas.microsoft.com/office/powerpoint/2010/main" val="2325617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D126C-6436-6F61-4FE5-7916F89FB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5400" dirty="0"/>
              <a:t>12 </a:t>
            </a:r>
            <a:r>
              <a:rPr lang="ko-KR" altLang="en-US" sz="5400" dirty="0"/>
              <a:t>주 가이드 가 바뀔때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74C3D-5D09-88FD-739E-4E7D4C1F4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 첫 모임 때 어떻게 진행 할 것인지에 대하여 전체적으로 한번나눈다</a:t>
            </a:r>
            <a:endParaRPr lang="en-US" altLang="ko-KR" sz="2600" dirty="0">
              <a:solidFill>
                <a:srgbClr val="000000"/>
              </a:solidFill>
              <a:latin typeface="+mj-ea"/>
              <a:ea typeface="+mj-ea"/>
            </a:endParaRPr>
          </a:p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 </a:t>
            </a: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새 교재 사용에 대하여 좀 단순하게 설명한다</a:t>
            </a:r>
            <a:endParaRPr lang="en-US" altLang="ko-KR" sz="2600" dirty="0">
              <a:solidFill>
                <a:srgbClr val="000000"/>
              </a:solidFill>
              <a:latin typeface="+mj-ea"/>
              <a:ea typeface="+mj-ea"/>
            </a:endParaRPr>
          </a:p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</a:t>
            </a: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진행 방법이 </a:t>
            </a:r>
            <a:r>
              <a:rPr lang="en-US" altLang="ko-KR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10</a:t>
            </a: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주 가이드와  다르다고 느낄 때 새 가이드와 지원자들 사이에 약간의 긴장이 있을 수 있다</a:t>
            </a:r>
            <a:endParaRPr lang="en-US" altLang="ko-KR" sz="2600" dirty="0">
              <a:solidFill>
                <a:srgbClr val="000000"/>
              </a:solidFill>
              <a:latin typeface="+mj-ea"/>
              <a:ea typeface="+mj-ea"/>
            </a:endParaRPr>
          </a:p>
          <a:p>
            <a:pPr fontAlgn="base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ko-KR" altLang="en-US" sz="2600" b="0" i="0" u="none" strike="noStrike" dirty="0">
                <a:solidFill>
                  <a:srgbClr val="000000"/>
                </a:solidFill>
                <a:effectLst/>
                <a:latin typeface="+mj-ea"/>
                <a:ea typeface="+mj-ea"/>
              </a:rPr>
              <a:t> 신뢰가 생길 때까지  전체  움직임을 주시하면서 편안한 분위기 만들기</a:t>
            </a:r>
            <a:endParaRPr lang="ko-KR" altLang="en-US" sz="2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4607659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38222</TotalTime>
  <Words>449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맑은 고딕</vt:lpstr>
      <vt:lpstr>Calibri</vt:lpstr>
      <vt:lpstr>Calibri Light</vt:lpstr>
      <vt:lpstr>Courier New</vt:lpstr>
      <vt:lpstr>Wingdings</vt:lpstr>
      <vt:lpstr>Retrospect</vt:lpstr>
      <vt:lpstr>지원기 22주 하면서…</vt:lpstr>
      <vt:lpstr>Orientation</vt:lpstr>
      <vt:lpstr>첫 모임</vt:lpstr>
      <vt:lpstr>기도의 틀</vt:lpstr>
      <vt:lpstr>기도를 위한 사전 준비</vt:lpstr>
      <vt:lpstr>모임 진행</vt:lpstr>
      <vt:lpstr>Zoom 사용에 대하여</vt:lpstr>
      <vt:lpstr>지원기 10주 마칠 무렵</vt:lpstr>
      <vt:lpstr>12 주 가이드 가 바뀔때</vt:lpstr>
      <vt:lpstr>12주 마칠무렵 </vt:lpstr>
      <vt:lpstr>두가지 사례 나누기</vt:lpstr>
      <vt:lpstr>감사합니다!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gjng</dc:title>
  <dc:creator>Kyong Lee</dc:creator>
  <cp:lastModifiedBy>Sylvia</cp:lastModifiedBy>
  <cp:revision>8</cp:revision>
  <dcterms:created xsi:type="dcterms:W3CDTF">2023-05-30T22:45:47Z</dcterms:created>
  <dcterms:modified xsi:type="dcterms:W3CDTF">2024-01-05T19:51:10Z</dcterms:modified>
</cp:coreProperties>
</file>